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9" r:id="rId2"/>
    <p:sldId id="280" r:id="rId3"/>
    <p:sldId id="1238" r:id="rId4"/>
    <p:sldId id="954" r:id="rId5"/>
    <p:sldId id="709" r:id="rId6"/>
    <p:sldId id="1237" r:id="rId7"/>
    <p:sldId id="1175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4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68" d="100"/>
          <a:sy n="68" d="100"/>
        </p:scale>
        <p:origin x="1386" y="72"/>
      </p:cViewPr>
      <p:guideLst>
        <p:guide orient="horz" pos="2387"/>
        <p:guide pos="34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54BA2-4540-4159-B308-78D8F313A90F}" type="datetimeFigureOut">
              <a:rPr lang="pt-BR" smtClean="0"/>
              <a:t>21/05/2020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05C89-39F8-48E2-A7DF-5028CF9B97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571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>
            <a:extLst>
              <a:ext uri="{FF2B5EF4-FFF2-40B4-BE49-F238E27FC236}">
                <a16:creationId xmlns:a16="http://schemas.microsoft.com/office/drawing/2014/main" id="{A28D590D-8881-411C-AFB0-19580B9816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Espaço Reservado para Anotações 2">
            <a:extLst>
              <a:ext uri="{FF2B5EF4-FFF2-40B4-BE49-F238E27FC236}">
                <a16:creationId xmlns:a16="http://schemas.microsoft.com/office/drawing/2014/main" id="{080BC689-722C-4D7A-94C2-B8A1D110E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altLang="pt-BR">
              <a:latin typeface="Arial" panose="020B0604020202020204" pitchFamily="34" charset="0"/>
            </a:endParaRPr>
          </a:p>
        </p:txBody>
      </p:sp>
      <p:sp>
        <p:nvSpPr>
          <p:cNvPr id="23556" name="Espaço Reservado para Número de Slide 3">
            <a:extLst>
              <a:ext uri="{FF2B5EF4-FFF2-40B4-BE49-F238E27FC236}">
                <a16:creationId xmlns:a16="http://schemas.microsoft.com/office/drawing/2014/main" id="{14078B09-76D4-46D0-9504-DDA15FD977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04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04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04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04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1BBD3E5-D09C-417A-B966-8E8A7337FED9}" type="slidenum">
              <a:rPr lang="en-US" altLang="pt-BR">
                <a:latin typeface="Verdana" panose="020B0604030504040204" pitchFamily="34" charset="0"/>
              </a:rPr>
              <a:pPr eaLnBrk="1" hangingPunct="1"/>
              <a:t>5</a:t>
            </a:fld>
            <a:endParaRPr lang="en-US" altLang="pt-BR"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CE538-4818-4DEC-B834-3E81FF806743}" type="datetimeFigureOut">
              <a:rPr lang="pt-BR" smtClean="0"/>
              <a:t>21/05/2020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2961-2EBC-4635-9FFF-A837D8D864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8000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CE538-4818-4DEC-B834-3E81FF806743}" type="datetimeFigureOut">
              <a:rPr lang="pt-BR" smtClean="0"/>
              <a:t>21/05/2020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2961-2EBC-4635-9FFF-A837D8D864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527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CE538-4818-4DEC-B834-3E81FF806743}" type="datetimeFigureOut">
              <a:rPr lang="pt-BR" smtClean="0"/>
              <a:t>21/05/2020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2961-2EBC-4635-9FFF-A837D8D864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9749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2189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76E4A-E7C8-4AF7-9E4D-41D4E3B80BC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548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CE538-4818-4DEC-B834-3E81FF806743}" type="datetimeFigureOut">
              <a:rPr lang="pt-BR" smtClean="0"/>
              <a:t>21/05/2020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2961-2EBC-4635-9FFF-A837D8D864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1475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CE538-4818-4DEC-B834-3E81FF806743}" type="datetimeFigureOut">
              <a:rPr lang="pt-BR" smtClean="0"/>
              <a:t>21/05/2020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2961-2EBC-4635-9FFF-A837D8D864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0696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CE538-4818-4DEC-B834-3E81FF806743}" type="datetimeFigureOut">
              <a:rPr lang="pt-BR" smtClean="0"/>
              <a:t>21/05/2020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2961-2EBC-4635-9FFF-A837D8D864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880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CE538-4818-4DEC-B834-3E81FF806743}" type="datetimeFigureOut">
              <a:rPr lang="pt-BR" smtClean="0"/>
              <a:t>21/05/2020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2961-2EBC-4635-9FFF-A837D8D864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0196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CE538-4818-4DEC-B834-3E81FF806743}" type="datetimeFigureOut">
              <a:rPr lang="pt-BR" smtClean="0"/>
              <a:t>21/05/2020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2961-2EBC-4635-9FFF-A837D8D864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916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CE538-4818-4DEC-B834-3E81FF806743}" type="datetimeFigureOut">
              <a:rPr lang="pt-BR" smtClean="0"/>
              <a:t>21/05/2020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2961-2EBC-4635-9FFF-A837D8D864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895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CE538-4818-4DEC-B834-3E81FF806743}" type="datetimeFigureOut">
              <a:rPr lang="pt-BR" smtClean="0"/>
              <a:t>21/05/2020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2961-2EBC-4635-9FFF-A837D8D864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9636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CE538-4818-4DEC-B834-3E81FF806743}" type="datetimeFigureOut">
              <a:rPr lang="pt-BR" smtClean="0"/>
              <a:t>21/05/2020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32961-2EBC-4635-9FFF-A837D8D864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1325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CE538-4818-4DEC-B834-3E81FF806743}" type="datetimeFigureOut">
              <a:rPr lang="pt-BR" smtClean="0"/>
              <a:t>21/05/2020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32961-2EBC-4635-9FFF-A837D8D8642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4296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tângulo 66"/>
          <p:cNvSpPr/>
          <p:nvPr/>
        </p:nvSpPr>
        <p:spPr>
          <a:xfrm>
            <a:off x="840483" y="3860781"/>
            <a:ext cx="1368152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tx1"/>
                </a:solidFill>
              </a:rPr>
              <a:t>Confrontador</a:t>
            </a:r>
            <a:endParaRPr lang="pt-BR" sz="1300" b="1" dirty="0">
              <a:solidFill>
                <a:schemeClr val="tx1"/>
              </a:solidFill>
            </a:endParaRPr>
          </a:p>
        </p:txBody>
      </p:sp>
      <p:sp>
        <p:nvSpPr>
          <p:cNvPr id="66" name="Retângulo 65"/>
          <p:cNvSpPr/>
          <p:nvPr/>
        </p:nvSpPr>
        <p:spPr>
          <a:xfrm>
            <a:off x="5364088" y="3843320"/>
            <a:ext cx="1368152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tx1"/>
                </a:solidFill>
              </a:rPr>
              <a:t>Não Confrontador</a:t>
            </a:r>
            <a:endParaRPr lang="pt-BR" sz="1300" b="1" dirty="0">
              <a:solidFill>
                <a:schemeClr val="tx1"/>
              </a:solidFill>
            </a:endParaRPr>
          </a:p>
        </p:txBody>
      </p:sp>
      <p:sp>
        <p:nvSpPr>
          <p:cNvPr id="65" name="Retângulo 64"/>
          <p:cNvSpPr/>
          <p:nvPr/>
        </p:nvSpPr>
        <p:spPr>
          <a:xfrm>
            <a:off x="3035565" y="5787226"/>
            <a:ext cx="1368152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300" b="1" dirty="0">
                <a:solidFill>
                  <a:schemeClr val="tx1"/>
                </a:solidFill>
              </a:rPr>
              <a:t>Emocionalmente</a:t>
            </a:r>
          </a:p>
          <a:p>
            <a:pPr algn="ctr"/>
            <a:r>
              <a:rPr lang="pt-BR" sz="1300" b="1" dirty="0">
                <a:solidFill>
                  <a:schemeClr val="tx1"/>
                </a:solidFill>
              </a:rPr>
              <a:t>Inexpressivos</a:t>
            </a:r>
          </a:p>
        </p:txBody>
      </p:sp>
      <p:sp>
        <p:nvSpPr>
          <p:cNvPr id="3" name="Retângulo 2"/>
          <p:cNvSpPr/>
          <p:nvPr/>
        </p:nvSpPr>
        <p:spPr>
          <a:xfrm>
            <a:off x="3059832" y="1988840"/>
            <a:ext cx="1368152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300" b="1" dirty="0">
                <a:solidFill>
                  <a:schemeClr val="tx1"/>
                </a:solidFill>
              </a:rPr>
              <a:t>Emocionalmente</a:t>
            </a:r>
          </a:p>
          <a:p>
            <a:pPr algn="ctr"/>
            <a:r>
              <a:rPr lang="pt-BR" sz="1300" b="1" dirty="0">
                <a:solidFill>
                  <a:schemeClr val="tx1"/>
                </a:solidFill>
              </a:rPr>
              <a:t>Expressivos</a:t>
            </a:r>
          </a:p>
        </p:txBody>
      </p:sp>
      <p:cxnSp>
        <p:nvCxnSpPr>
          <p:cNvPr id="8" name="Conector reto 7"/>
          <p:cNvCxnSpPr>
            <a:cxnSpLocks/>
          </p:cNvCxnSpPr>
          <p:nvPr/>
        </p:nvCxnSpPr>
        <p:spPr>
          <a:xfrm>
            <a:off x="2195736" y="4082032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>
            <a:cxnSpLocks/>
          </p:cNvCxnSpPr>
          <p:nvPr/>
        </p:nvCxnSpPr>
        <p:spPr>
          <a:xfrm>
            <a:off x="3743908" y="2492896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ipse 10"/>
          <p:cNvSpPr/>
          <p:nvPr/>
        </p:nvSpPr>
        <p:spPr>
          <a:xfrm>
            <a:off x="1588971" y="25725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12" name="Elipse 11"/>
          <p:cNvSpPr/>
          <p:nvPr/>
        </p:nvSpPr>
        <p:spPr>
          <a:xfrm>
            <a:off x="2483768" y="28529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13" name="Elipse 12"/>
          <p:cNvSpPr/>
          <p:nvPr/>
        </p:nvSpPr>
        <p:spPr>
          <a:xfrm>
            <a:off x="3869922" y="28529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14" name="Elipse 13"/>
          <p:cNvSpPr/>
          <p:nvPr/>
        </p:nvSpPr>
        <p:spPr>
          <a:xfrm>
            <a:off x="2037803" y="264455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16" name="Elipse 15"/>
          <p:cNvSpPr/>
          <p:nvPr/>
        </p:nvSpPr>
        <p:spPr>
          <a:xfrm>
            <a:off x="4626989" y="28529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17" name="Elipse 16"/>
          <p:cNvSpPr/>
          <p:nvPr/>
        </p:nvSpPr>
        <p:spPr>
          <a:xfrm>
            <a:off x="3113838" y="256074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18" name="Elipse 17"/>
          <p:cNvSpPr/>
          <p:nvPr/>
        </p:nvSpPr>
        <p:spPr>
          <a:xfrm>
            <a:off x="1911562" y="29249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19" name="Elipse 18"/>
          <p:cNvSpPr/>
          <p:nvPr/>
        </p:nvSpPr>
        <p:spPr>
          <a:xfrm>
            <a:off x="4566697" y="2501737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21" name="Elipse 20"/>
          <p:cNvSpPr/>
          <p:nvPr/>
        </p:nvSpPr>
        <p:spPr>
          <a:xfrm>
            <a:off x="5083250" y="264455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22" name="Elipse 21"/>
          <p:cNvSpPr/>
          <p:nvPr/>
        </p:nvSpPr>
        <p:spPr>
          <a:xfrm>
            <a:off x="3356865" y="373999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23" name="Elipse 22"/>
          <p:cNvSpPr/>
          <p:nvPr/>
        </p:nvSpPr>
        <p:spPr>
          <a:xfrm>
            <a:off x="5471263" y="292494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27" name="CaixaDeTexto 26"/>
          <p:cNvSpPr txBox="1"/>
          <p:nvPr/>
        </p:nvSpPr>
        <p:spPr>
          <a:xfrm>
            <a:off x="1379759" y="2651208"/>
            <a:ext cx="576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Israel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1800563" y="2371305"/>
            <a:ext cx="6463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Rússia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1650145" y="2968588"/>
            <a:ext cx="6668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França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2176052" y="2904261"/>
            <a:ext cx="8002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Espanha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2930282" y="2705321"/>
            <a:ext cx="5447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Itália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3155529" y="3797747"/>
            <a:ext cx="4884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EUA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3670428" y="2929748"/>
            <a:ext cx="581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Brasil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4376251" y="2921658"/>
            <a:ext cx="7142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México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4796462" y="2104353"/>
            <a:ext cx="729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Arábia</a:t>
            </a:r>
          </a:p>
          <a:p>
            <a:r>
              <a:rPr lang="pt-BR" sz="1400" dirty="0"/>
              <a:t>Saudita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4362430" y="2581870"/>
            <a:ext cx="5469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Índia</a:t>
            </a:r>
          </a:p>
        </p:txBody>
      </p:sp>
      <p:sp>
        <p:nvSpPr>
          <p:cNvPr id="38" name="CaixaDeTexto 37"/>
          <p:cNvSpPr txBox="1"/>
          <p:nvPr/>
        </p:nvSpPr>
        <p:spPr>
          <a:xfrm>
            <a:off x="5227266" y="2996952"/>
            <a:ext cx="7793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Filipinas</a:t>
            </a:r>
          </a:p>
        </p:txBody>
      </p:sp>
      <p:sp>
        <p:nvSpPr>
          <p:cNvPr id="40" name="Elipse 39"/>
          <p:cNvSpPr/>
          <p:nvPr/>
        </p:nvSpPr>
        <p:spPr>
          <a:xfrm>
            <a:off x="3884044" y="458112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41" name="Elipse 40"/>
          <p:cNvSpPr/>
          <p:nvPr/>
        </p:nvSpPr>
        <p:spPr>
          <a:xfrm>
            <a:off x="5273095" y="548821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42" name="Elipse 41"/>
          <p:cNvSpPr/>
          <p:nvPr/>
        </p:nvSpPr>
        <p:spPr>
          <a:xfrm>
            <a:off x="4259773" y="5115341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43" name="Elipse 42"/>
          <p:cNvSpPr/>
          <p:nvPr/>
        </p:nvSpPr>
        <p:spPr>
          <a:xfrm>
            <a:off x="4833717" y="530348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45" name="CaixaDeTexto 44"/>
          <p:cNvSpPr txBox="1"/>
          <p:nvPr/>
        </p:nvSpPr>
        <p:spPr>
          <a:xfrm>
            <a:off x="3696094" y="4653136"/>
            <a:ext cx="62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Reino</a:t>
            </a:r>
          </a:p>
          <a:p>
            <a:r>
              <a:rPr lang="pt-BR" sz="1400" dirty="0"/>
              <a:t>Unido</a:t>
            </a:r>
          </a:p>
        </p:txBody>
      </p:sp>
      <p:sp>
        <p:nvSpPr>
          <p:cNvPr id="46" name="CaixaDeTexto 45"/>
          <p:cNvSpPr txBox="1"/>
          <p:nvPr/>
        </p:nvSpPr>
        <p:spPr>
          <a:xfrm>
            <a:off x="4964779" y="5649931"/>
            <a:ext cx="798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/>
              <a:t>Japão</a:t>
            </a:r>
            <a:endParaRPr lang="pt-BR" sz="1400" b="1" dirty="0"/>
          </a:p>
        </p:txBody>
      </p:sp>
      <p:sp>
        <p:nvSpPr>
          <p:cNvPr id="48" name="CaixaDeTexto 47"/>
          <p:cNvSpPr txBox="1"/>
          <p:nvPr/>
        </p:nvSpPr>
        <p:spPr>
          <a:xfrm>
            <a:off x="4008840" y="5171111"/>
            <a:ext cx="6543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Suécia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4586079" y="5405784"/>
            <a:ext cx="6535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Coreia</a:t>
            </a:r>
          </a:p>
        </p:txBody>
      </p:sp>
      <p:sp>
        <p:nvSpPr>
          <p:cNvPr id="57" name="Elipse 56"/>
          <p:cNvSpPr/>
          <p:nvPr/>
        </p:nvSpPr>
        <p:spPr>
          <a:xfrm>
            <a:off x="2037257" y="4873515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58" name="Elipse 57"/>
          <p:cNvSpPr/>
          <p:nvPr/>
        </p:nvSpPr>
        <p:spPr>
          <a:xfrm>
            <a:off x="2632910" y="50991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59" name="Elipse 58"/>
          <p:cNvSpPr/>
          <p:nvPr/>
        </p:nvSpPr>
        <p:spPr>
          <a:xfrm>
            <a:off x="1809009" y="513240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61" name="CaixaDeTexto 60"/>
          <p:cNvSpPr txBox="1"/>
          <p:nvPr/>
        </p:nvSpPr>
        <p:spPr>
          <a:xfrm>
            <a:off x="2261174" y="5171112"/>
            <a:ext cx="9676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Dinamarca</a:t>
            </a:r>
          </a:p>
        </p:txBody>
      </p:sp>
      <p:sp>
        <p:nvSpPr>
          <p:cNvPr id="62" name="CaixaDeTexto 61"/>
          <p:cNvSpPr txBox="1"/>
          <p:nvPr/>
        </p:nvSpPr>
        <p:spPr>
          <a:xfrm>
            <a:off x="1749885" y="4600606"/>
            <a:ext cx="7954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Holanda</a:t>
            </a:r>
          </a:p>
        </p:txBody>
      </p:sp>
      <p:sp>
        <p:nvSpPr>
          <p:cNvPr id="63" name="CaixaDeTexto 62"/>
          <p:cNvSpPr txBox="1"/>
          <p:nvPr/>
        </p:nvSpPr>
        <p:spPr>
          <a:xfrm>
            <a:off x="1413499" y="5227163"/>
            <a:ext cx="9252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Alemanha</a:t>
            </a:r>
          </a:p>
        </p:txBody>
      </p:sp>
      <p:sp>
        <p:nvSpPr>
          <p:cNvPr id="64" name="CaixaDeTexto 63"/>
          <p:cNvSpPr txBox="1"/>
          <p:nvPr/>
        </p:nvSpPr>
        <p:spPr>
          <a:xfrm>
            <a:off x="3657772" y="2240868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sz="1600" dirty="0"/>
          </a:p>
        </p:txBody>
      </p:sp>
      <p:sp>
        <p:nvSpPr>
          <p:cNvPr id="47" name="CaixaDeTexto 46"/>
          <p:cNvSpPr txBox="1"/>
          <p:nvPr/>
        </p:nvSpPr>
        <p:spPr>
          <a:xfrm>
            <a:off x="6876256" y="188640"/>
            <a:ext cx="20333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>
                <a:solidFill>
                  <a:srgbClr val="FF0000"/>
                </a:solidFill>
              </a:rPr>
              <a:t>Figura 1</a:t>
            </a:r>
          </a:p>
        </p:txBody>
      </p:sp>
      <p:sp>
        <p:nvSpPr>
          <p:cNvPr id="2" name="Seta: para Baixo 1">
            <a:extLst>
              <a:ext uri="{FF2B5EF4-FFF2-40B4-BE49-F238E27FC236}">
                <a16:creationId xmlns:a16="http://schemas.microsoft.com/office/drawing/2014/main" id="{141FF581-DA90-4D55-A9A6-77198F63AB44}"/>
              </a:ext>
            </a:extLst>
          </p:cNvPr>
          <p:cNvSpPr/>
          <p:nvPr/>
        </p:nvSpPr>
        <p:spPr>
          <a:xfrm rot="2957370">
            <a:off x="5566431" y="4823341"/>
            <a:ext cx="604653" cy="6713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7679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E70FB1D-5FDD-42E8-9ED5-8F93E94E8D77}"/>
              </a:ext>
            </a:extLst>
          </p:cNvPr>
          <p:cNvSpPr/>
          <p:nvPr/>
        </p:nvSpPr>
        <p:spPr>
          <a:xfrm>
            <a:off x="2915816" y="2060848"/>
            <a:ext cx="2304256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Socialização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4B35B7D-2C53-4C9F-BBBD-A6A5A422ACFF}"/>
              </a:ext>
            </a:extLst>
          </p:cNvPr>
          <p:cNvSpPr/>
          <p:nvPr/>
        </p:nvSpPr>
        <p:spPr>
          <a:xfrm>
            <a:off x="5241302" y="2055468"/>
            <a:ext cx="227471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/>
              <a:t>Externalização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2020156-F169-434A-BE76-BD8541A22DB4}"/>
              </a:ext>
            </a:extLst>
          </p:cNvPr>
          <p:cNvSpPr/>
          <p:nvPr/>
        </p:nvSpPr>
        <p:spPr>
          <a:xfrm>
            <a:off x="2918752" y="3429000"/>
            <a:ext cx="2301320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Internalização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4AAAF3E-EA17-4D27-8F41-DF3F0740EAB9}"/>
              </a:ext>
            </a:extLst>
          </p:cNvPr>
          <p:cNvSpPr/>
          <p:nvPr/>
        </p:nvSpPr>
        <p:spPr>
          <a:xfrm>
            <a:off x="5230288" y="3434381"/>
            <a:ext cx="2274712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Combinação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4387F18-93AB-4488-AED3-72C8D0DB17F1}"/>
              </a:ext>
            </a:extLst>
          </p:cNvPr>
          <p:cNvSpPr txBox="1"/>
          <p:nvPr/>
        </p:nvSpPr>
        <p:spPr>
          <a:xfrm>
            <a:off x="3420788" y="1745940"/>
            <a:ext cx="736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Tácito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FBB1630-93DE-4FF9-BDD0-0FC4F24B54BE}"/>
              </a:ext>
            </a:extLst>
          </p:cNvPr>
          <p:cNvSpPr txBox="1"/>
          <p:nvPr/>
        </p:nvSpPr>
        <p:spPr>
          <a:xfrm>
            <a:off x="5833148" y="1721005"/>
            <a:ext cx="971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Explícito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AA8731A-FA4D-49E3-B170-D6E830F528A4}"/>
              </a:ext>
            </a:extLst>
          </p:cNvPr>
          <p:cNvSpPr txBox="1"/>
          <p:nvPr/>
        </p:nvSpPr>
        <p:spPr>
          <a:xfrm rot="16200000">
            <a:off x="1655277" y="3338099"/>
            <a:ext cx="1555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Conhecimento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540CE9D-376E-4D79-ADC6-F3F2EA3E0DD3}"/>
              </a:ext>
            </a:extLst>
          </p:cNvPr>
          <p:cNvSpPr txBox="1"/>
          <p:nvPr/>
        </p:nvSpPr>
        <p:spPr>
          <a:xfrm rot="16200000">
            <a:off x="2341581" y="2563444"/>
            <a:ext cx="736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Tácito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8B1F797-9CA4-40FE-BFB5-642EB1C7F2CD}"/>
              </a:ext>
            </a:extLst>
          </p:cNvPr>
          <p:cNvSpPr txBox="1"/>
          <p:nvPr/>
        </p:nvSpPr>
        <p:spPr>
          <a:xfrm rot="16200000">
            <a:off x="2245600" y="3928410"/>
            <a:ext cx="971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Explícito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7B7BFBB-5B11-4975-9ACC-7701F7B33B71}"/>
              </a:ext>
            </a:extLst>
          </p:cNvPr>
          <p:cNvSpPr txBox="1"/>
          <p:nvPr/>
        </p:nvSpPr>
        <p:spPr>
          <a:xfrm>
            <a:off x="1567459" y="1988840"/>
            <a:ext cx="638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2800"/>
            </a:lvl1pPr>
          </a:lstStyle>
          <a:p>
            <a:r>
              <a:rPr lang="pt-BR" sz="3200" b="1" dirty="0"/>
              <a:t>DE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CEB286C-0B09-40D0-9FAE-D36E6B2089B9}"/>
              </a:ext>
            </a:extLst>
          </p:cNvPr>
          <p:cNvSpPr txBox="1"/>
          <p:nvPr/>
        </p:nvSpPr>
        <p:spPr>
          <a:xfrm>
            <a:off x="4572000" y="855479"/>
            <a:ext cx="11026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/>
              <a:t>PARA</a:t>
            </a:r>
          </a:p>
        </p:txBody>
      </p:sp>
      <p:sp>
        <p:nvSpPr>
          <p:cNvPr id="14" name="Seta: para a Direita 13">
            <a:extLst>
              <a:ext uri="{FF2B5EF4-FFF2-40B4-BE49-F238E27FC236}">
                <a16:creationId xmlns:a16="http://schemas.microsoft.com/office/drawing/2014/main" id="{97B4D20E-A7BA-435F-A53D-EA21DF807A77}"/>
              </a:ext>
            </a:extLst>
          </p:cNvPr>
          <p:cNvSpPr/>
          <p:nvPr/>
        </p:nvSpPr>
        <p:spPr>
          <a:xfrm>
            <a:off x="1533727" y="2512060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: para a Direita 14">
            <a:extLst>
              <a:ext uri="{FF2B5EF4-FFF2-40B4-BE49-F238E27FC236}">
                <a16:creationId xmlns:a16="http://schemas.microsoft.com/office/drawing/2014/main" id="{D94992E3-B522-402B-AD93-5A9B60CE9250}"/>
              </a:ext>
            </a:extLst>
          </p:cNvPr>
          <p:cNvSpPr/>
          <p:nvPr/>
        </p:nvSpPr>
        <p:spPr>
          <a:xfrm rot="5400000">
            <a:off x="3501412" y="1054135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eta: para a Direita 15">
            <a:extLst>
              <a:ext uri="{FF2B5EF4-FFF2-40B4-BE49-F238E27FC236}">
                <a16:creationId xmlns:a16="http://schemas.microsoft.com/office/drawing/2014/main" id="{8C7DCDA3-C813-4976-8DC8-3005BB37CC76}"/>
              </a:ext>
            </a:extLst>
          </p:cNvPr>
          <p:cNvSpPr/>
          <p:nvPr/>
        </p:nvSpPr>
        <p:spPr>
          <a:xfrm>
            <a:off x="1534490" y="3769877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eta: para a Direita 16">
            <a:extLst>
              <a:ext uri="{FF2B5EF4-FFF2-40B4-BE49-F238E27FC236}">
                <a16:creationId xmlns:a16="http://schemas.microsoft.com/office/drawing/2014/main" id="{65361862-575A-4659-831D-7334F5F4E043}"/>
              </a:ext>
            </a:extLst>
          </p:cNvPr>
          <p:cNvSpPr/>
          <p:nvPr/>
        </p:nvSpPr>
        <p:spPr>
          <a:xfrm rot="5400000">
            <a:off x="6031122" y="1019988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50F099A-634E-4D30-BEDB-E67EA6200E0D}"/>
              </a:ext>
            </a:extLst>
          </p:cNvPr>
          <p:cNvSpPr txBox="1"/>
          <p:nvPr/>
        </p:nvSpPr>
        <p:spPr>
          <a:xfrm>
            <a:off x="4312462" y="1565885"/>
            <a:ext cx="155568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pt-BR" dirty="0"/>
              <a:t>Conhecimento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0A30247C-5ACE-4BA2-B413-3F0E74882B08}"/>
              </a:ext>
            </a:extLst>
          </p:cNvPr>
          <p:cNvSpPr txBox="1"/>
          <p:nvPr/>
        </p:nvSpPr>
        <p:spPr>
          <a:xfrm>
            <a:off x="6876256" y="188640"/>
            <a:ext cx="20333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>
                <a:solidFill>
                  <a:srgbClr val="FF0000"/>
                </a:solidFill>
              </a:rPr>
              <a:t>Figura 2</a:t>
            </a:r>
          </a:p>
        </p:txBody>
      </p:sp>
    </p:spTree>
    <p:extLst>
      <p:ext uri="{BB962C8B-B14F-4D97-AF65-F5344CB8AC3E}">
        <p14:creationId xmlns:p14="http://schemas.microsoft.com/office/powerpoint/2010/main" val="3142152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E70FB1D-5FDD-42E8-9ED5-8F93E94E8D77}"/>
              </a:ext>
            </a:extLst>
          </p:cNvPr>
          <p:cNvSpPr/>
          <p:nvPr/>
        </p:nvSpPr>
        <p:spPr>
          <a:xfrm>
            <a:off x="2915816" y="2060848"/>
            <a:ext cx="2304256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Socialização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>
                <a:solidFill>
                  <a:schemeClr val="tx1"/>
                </a:solidFill>
              </a:rPr>
              <a:t>CONHECIMENTO COMPARTILHADO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4B35B7D-2C53-4C9F-BBBD-A6A5A422ACFF}"/>
              </a:ext>
            </a:extLst>
          </p:cNvPr>
          <p:cNvSpPr/>
          <p:nvPr/>
        </p:nvSpPr>
        <p:spPr>
          <a:xfrm>
            <a:off x="5241302" y="2055468"/>
            <a:ext cx="2274712" cy="13681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Externalização</a:t>
            </a:r>
          </a:p>
          <a:p>
            <a:pPr algn="ctr"/>
            <a:endParaRPr lang="pt-BR" b="1" dirty="0">
              <a:solidFill>
                <a:schemeClr val="bg1"/>
              </a:solidFill>
            </a:endParaRPr>
          </a:p>
          <a:p>
            <a:pPr algn="ctr"/>
            <a:r>
              <a:rPr lang="pt-BR" b="1" dirty="0">
                <a:solidFill>
                  <a:schemeClr val="bg1"/>
                </a:solidFill>
              </a:rPr>
              <a:t>CONHECIMENTO CONCEITUAL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2020156-F169-434A-BE76-BD8541A22DB4}"/>
              </a:ext>
            </a:extLst>
          </p:cNvPr>
          <p:cNvSpPr/>
          <p:nvPr/>
        </p:nvSpPr>
        <p:spPr>
          <a:xfrm>
            <a:off x="2918752" y="3429000"/>
            <a:ext cx="2301320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Internalização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>
                <a:solidFill>
                  <a:schemeClr val="tx1"/>
                </a:solidFill>
              </a:rPr>
              <a:t>CONHECIMENTO</a:t>
            </a:r>
          </a:p>
          <a:p>
            <a:pPr algn="ctr"/>
            <a:r>
              <a:rPr lang="pt-BR" b="1" dirty="0">
                <a:solidFill>
                  <a:schemeClr val="tx1"/>
                </a:solidFill>
              </a:rPr>
              <a:t>OPERACIONAL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4AAAF3E-EA17-4D27-8F41-DF3F0740EAB9}"/>
              </a:ext>
            </a:extLst>
          </p:cNvPr>
          <p:cNvSpPr/>
          <p:nvPr/>
        </p:nvSpPr>
        <p:spPr>
          <a:xfrm>
            <a:off x="5230288" y="3434381"/>
            <a:ext cx="2274712" cy="13681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Combinação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>
                <a:solidFill>
                  <a:schemeClr val="tx1"/>
                </a:solidFill>
              </a:rPr>
              <a:t>CONHECIMENTO</a:t>
            </a:r>
          </a:p>
          <a:p>
            <a:pPr algn="ctr"/>
            <a:r>
              <a:rPr lang="pt-BR" b="1" dirty="0">
                <a:solidFill>
                  <a:schemeClr val="tx1"/>
                </a:solidFill>
              </a:rPr>
              <a:t>SISTÊMICO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4387F18-93AB-4488-AED3-72C8D0DB17F1}"/>
              </a:ext>
            </a:extLst>
          </p:cNvPr>
          <p:cNvSpPr txBox="1"/>
          <p:nvPr/>
        </p:nvSpPr>
        <p:spPr>
          <a:xfrm>
            <a:off x="3420788" y="1745940"/>
            <a:ext cx="736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Tácito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FBB1630-93DE-4FF9-BDD0-0FC4F24B54BE}"/>
              </a:ext>
            </a:extLst>
          </p:cNvPr>
          <p:cNvSpPr txBox="1"/>
          <p:nvPr/>
        </p:nvSpPr>
        <p:spPr>
          <a:xfrm>
            <a:off x="5833148" y="1721005"/>
            <a:ext cx="971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Explícito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AA8731A-FA4D-49E3-B170-D6E830F528A4}"/>
              </a:ext>
            </a:extLst>
          </p:cNvPr>
          <p:cNvSpPr txBox="1"/>
          <p:nvPr/>
        </p:nvSpPr>
        <p:spPr>
          <a:xfrm rot="16200000">
            <a:off x="1655277" y="3338099"/>
            <a:ext cx="1555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Conhecimento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540CE9D-376E-4D79-ADC6-F3F2EA3E0DD3}"/>
              </a:ext>
            </a:extLst>
          </p:cNvPr>
          <p:cNvSpPr txBox="1"/>
          <p:nvPr/>
        </p:nvSpPr>
        <p:spPr>
          <a:xfrm rot="16200000">
            <a:off x="2341581" y="2563444"/>
            <a:ext cx="736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Tácito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8B1F797-9CA4-40FE-BFB5-642EB1C7F2CD}"/>
              </a:ext>
            </a:extLst>
          </p:cNvPr>
          <p:cNvSpPr txBox="1"/>
          <p:nvPr/>
        </p:nvSpPr>
        <p:spPr>
          <a:xfrm rot="16200000">
            <a:off x="2245600" y="3928410"/>
            <a:ext cx="971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Explícito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7B7BFBB-5B11-4975-9ACC-7701F7B33B71}"/>
              </a:ext>
            </a:extLst>
          </p:cNvPr>
          <p:cNvSpPr txBox="1"/>
          <p:nvPr/>
        </p:nvSpPr>
        <p:spPr>
          <a:xfrm>
            <a:off x="1567459" y="1988840"/>
            <a:ext cx="6383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>
              <a:defRPr sz="2800"/>
            </a:lvl1pPr>
          </a:lstStyle>
          <a:p>
            <a:r>
              <a:rPr lang="pt-BR" sz="3200" b="1" dirty="0"/>
              <a:t>DE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CEB286C-0B09-40D0-9FAE-D36E6B2089B9}"/>
              </a:ext>
            </a:extLst>
          </p:cNvPr>
          <p:cNvSpPr txBox="1"/>
          <p:nvPr/>
        </p:nvSpPr>
        <p:spPr>
          <a:xfrm>
            <a:off x="4572000" y="855479"/>
            <a:ext cx="11026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/>
              <a:t>PARA</a:t>
            </a:r>
          </a:p>
        </p:txBody>
      </p:sp>
      <p:sp>
        <p:nvSpPr>
          <p:cNvPr id="14" name="Seta: para a Direita 13">
            <a:extLst>
              <a:ext uri="{FF2B5EF4-FFF2-40B4-BE49-F238E27FC236}">
                <a16:creationId xmlns:a16="http://schemas.microsoft.com/office/drawing/2014/main" id="{97B4D20E-A7BA-435F-A53D-EA21DF807A77}"/>
              </a:ext>
            </a:extLst>
          </p:cNvPr>
          <p:cNvSpPr/>
          <p:nvPr/>
        </p:nvSpPr>
        <p:spPr>
          <a:xfrm>
            <a:off x="1533727" y="2512060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eta: para a Direita 14">
            <a:extLst>
              <a:ext uri="{FF2B5EF4-FFF2-40B4-BE49-F238E27FC236}">
                <a16:creationId xmlns:a16="http://schemas.microsoft.com/office/drawing/2014/main" id="{D94992E3-B522-402B-AD93-5A9B60CE9250}"/>
              </a:ext>
            </a:extLst>
          </p:cNvPr>
          <p:cNvSpPr/>
          <p:nvPr/>
        </p:nvSpPr>
        <p:spPr>
          <a:xfrm rot="5400000">
            <a:off x="3501412" y="1054135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Seta: para a Direita 15">
            <a:extLst>
              <a:ext uri="{FF2B5EF4-FFF2-40B4-BE49-F238E27FC236}">
                <a16:creationId xmlns:a16="http://schemas.microsoft.com/office/drawing/2014/main" id="{8C7DCDA3-C813-4976-8DC8-3005BB37CC76}"/>
              </a:ext>
            </a:extLst>
          </p:cNvPr>
          <p:cNvSpPr/>
          <p:nvPr/>
        </p:nvSpPr>
        <p:spPr>
          <a:xfrm>
            <a:off x="1534490" y="3769877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eta: para a Direita 16">
            <a:extLst>
              <a:ext uri="{FF2B5EF4-FFF2-40B4-BE49-F238E27FC236}">
                <a16:creationId xmlns:a16="http://schemas.microsoft.com/office/drawing/2014/main" id="{65361862-575A-4659-831D-7334F5F4E043}"/>
              </a:ext>
            </a:extLst>
          </p:cNvPr>
          <p:cNvSpPr/>
          <p:nvPr/>
        </p:nvSpPr>
        <p:spPr>
          <a:xfrm rot="5400000">
            <a:off x="6031122" y="1019988"/>
            <a:ext cx="64807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50F099A-634E-4D30-BEDB-E67EA6200E0D}"/>
              </a:ext>
            </a:extLst>
          </p:cNvPr>
          <p:cNvSpPr txBox="1"/>
          <p:nvPr/>
        </p:nvSpPr>
        <p:spPr>
          <a:xfrm>
            <a:off x="4312462" y="1565885"/>
            <a:ext cx="155568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pt-BR" dirty="0"/>
              <a:t>Conhecimento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0A30247C-5ACE-4BA2-B413-3F0E74882B08}"/>
              </a:ext>
            </a:extLst>
          </p:cNvPr>
          <p:cNvSpPr txBox="1"/>
          <p:nvPr/>
        </p:nvSpPr>
        <p:spPr>
          <a:xfrm>
            <a:off x="6876256" y="188640"/>
            <a:ext cx="20333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>
                <a:solidFill>
                  <a:srgbClr val="FF0000"/>
                </a:solidFill>
              </a:rPr>
              <a:t>Figura 3</a:t>
            </a:r>
          </a:p>
        </p:txBody>
      </p:sp>
    </p:spTree>
    <p:extLst>
      <p:ext uri="{BB962C8B-B14F-4D97-AF65-F5344CB8AC3E}">
        <p14:creationId xmlns:p14="http://schemas.microsoft.com/office/powerpoint/2010/main" val="534593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3" name="Rectangle 3"/>
          <p:cNvSpPr>
            <a:spLocks noChangeArrowheads="1"/>
          </p:cNvSpPr>
          <p:nvPr/>
        </p:nvSpPr>
        <p:spPr bwMode="auto">
          <a:xfrm>
            <a:off x="1613760" y="3419645"/>
            <a:ext cx="3048000" cy="2057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400" dirty="0"/>
              <a:t>Divulgação de opinião</a:t>
            </a:r>
          </a:p>
          <a:p>
            <a:pPr algn="ctr"/>
            <a:r>
              <a:rPr lang="pt-BR" sz="2400" dirty="0"/>
              <a:t>e conversação</a:t>
            </a:r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2516754" y="5477045"/>
            <a:ext cx="85234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rgbClr val="000099"/>
                </a:solidFill>
                <a:latin typeface="Verdana" pitchFamily="34" charset="0"/>
              </a:defRPr>
            </a:lvl1pPr>
            <a:lvl2pPr marL="742950" indent="-285750">
              <a:defRPr sz="1600" b="1">
                <a:solidFill>
                  <a:srgbClr val="000099"/>
                </a:solidFill>
                <a:latin typeface="Verdana" pitchFamily="34" charset="0"/>
              </a:defRPr>
            </a:lvl2pPr>
            <a:lvl3pPr marL="1143000" indent="-228600">
              <a:defRPr sz="1600" b="1">
                <a:solidFill>
                  <a:srgbClr val="000099"/>
                </a:solidFill>
                <a:latin typeface="Verdana" pitchFamily="34" charset="0"/>
              </a:defRPr>
            </a:lvl3pPr>
            <a:lvl4pPr marL="1600200" indent="-228600">
              <a:defRPr sz="1600" b="1">
                <a:solidFill>
                  <a:srgbClr val="000099"/>
                </a:solidFill>
                <a:latin typeface="Verdana" pitchFamily="34" charset="0"/>
              </a:defRPr>
            </a:lvl4pPr>
            <a:lvl5pPr marL="2057400" indent="-228600">
              <a:defRPr sz="1600" b="1">
                <a:solidFill>
                  <a:srgbClr val="000099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r>
              <a:rPr lang="pt-BR" sz="2000" dirty="0">
                <a:solidFill>
                  <a:schemeClr val="tx1"/>
                </a:solidFill>
                <a:latin typeface="+mn-lt"/>
              </a:rPr>
              <a:t>verbal</a:t>
            </a:r>
            <a:endParaRPr lang="pt-BR" sz="105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5828573" y="5492265"/>
            <a:ext cx="89069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rgbClr val="000099"/>
                </a:solidFill>
                <a:latin typeface="Verdana" pitchFamily="34" charset="0"/>
              </a:defRPr>
            </a:lvl1pPr>
            <a:lvl2pPr marL="742950" indent="-285750">
              <a:defRPr sz="1600" b="1">
                <a:solidFill>
                  <a:srgbClr val="000099"/>
                </a:solidFill>
                <a:latin typeface="Verdana" pitchFamily="34" charset="0"/>
              </a:defRPr>
            </a:lvl2pPr>
            <a:lvl3pPr marL="1143000" indent="-228600">
              <a:defRPr sz="1600" b="1">
                <a:solidFill>
                  <a:srgbClr val="000099"/>
                </a:solidFill>
                <a:latin typeface="Verdana" pitchFamily="34" charset="0"/>
              </a:defRPr>
            </a:lvl3pPr>
            <a:lvl4pPr marL="1600200" indent="-228600">
              <a:defRPr sz="1600" b="1">
                <a:solidFill>
                  <a:srgbClr val="000099"/>
                </a:solidFill>
                <a:latin typeface="Verdana" pitchFamily="34" charset="0"/>
              </a:defRPr>
            </a:lvl4pPr>
            <a:lvl5pPr marL="2057400" indent="-228600">
              <a:defRPr sz="1600" b="1">
                <a:solidFill>
                  <a:srgbClr val="000099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r>
              <a:rPr lang="pt-BR" sz="2000" dirty="0">
                <a:solidFill>
                  <a:schemeClr val="tx1"/>
                </a:solidFill>
                <a:latin typeface="+mn-lt"/>
              </a:rPr>
              <a:t>escrita</a:t>
            </a:r>
            <a:endParaRPr lang="pt-BR" sz="105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 rot="16200000">
            <a:off x="841006" y="4189261"/>
            <a:ext cx="108831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rgbClr val="000099"/>
                </a:solidFill>
                <a:latin typeface="Verdana" pitchFamily="34" charset="0"/>
              </a:defRPr>
            </a:lvl1pPr>
            <a:lvl2pPr marL="742950" indent="-285750">
              <a:defRPr sz="1600" b="1">
                <a:solidFill>
                  <a:srgbClr val="000099"/>
                </a:solidFill>
                <a:latin typeface="Verdana" pitchFamily="34" charset="0"/>
              </a:defRPr>
            </a:lvl2pPr>
            <a:lvl3pPr marL="1143000" indent="-228600">
              <a:defRPr sz="1600" b="1">
                <a:solidFill>
                  <a:srgbClr val="000099"/>
                </a:solidFill>
                <a:latin typeface="Verdana" pitchFamily="34" charset="0"/>
              </a:defRPr>
            </a:lvl3pPr>
            <a:lvl4pPr marL="1600200" indent="-228600">
              <a:defRPr sz="1600" b="1">
                <a:solidFill>
                  <a:srgbClr val="000099"/>
                </a:solidFill>
                <a:latin typeface="Verdana" pitchFamily="34" charset="0"/>
              </a:defRPr>
            </a:lvl4pPr>
            <a:lvl5pPr marL="2057400" indent="-228600">
              <a:defRPr sz="1600" b="1">
                <a:solidFill>
                  <a:srgbClr val="000099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r>
              <a:rPr lang="pt-BR" sz="2000" dirty="0">
                <a:solidFill>
                  <a:schemeClr val="tx1"/>
                </a:solidFill>
                <a:latin typeface="+mn-lt"/>
              </a:rPr>
              <a:t>informal</a:t>
            </a:r>
            <a:endParaRPr lang="pt-BR" sz="105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Text Box 15"/>
          <p:cNvSpPr txBox="1">
            <a:spLocks noChangeArrowheads="1"/>
          </p:cNvSpPr>
          <p:nvPr/>
        </p:nvSpPr>
        <p:spPr bwMode="auto">
          <a:xfrm rot="16200000">
            <a:off x="924669" y="2240102"/>
            <a:ext cx="88928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rgbClr val="000099"/>
                </a:solidFill>
                <a:latin typeface="Verdana" pitchFamily="34" charset="0"/>
              </a:defRPr>
            </a:lvl1pPr>
            <a:lvl2pPr marL="742950" indent="-285750">
              <a:defRPr sz="1600" b="1">
                <a:solidFill>
                  <a:srgbClr val="000099"/>
                </a:solidFill>
                <a:latin typeface="Verdana" pitchFamily="34" charset="0"/>
              </a:defRPr>
            </a:lvl2pPr>
            <a:lvl3pPr marL="1143000" indent="-228600">
              <a:defRPr sz="1600" b="1">
                <a:solidFill>
                  <a:srgbClr val="000099"/>
                </a:solidFill>
                <a:latin typeface="Verdana" pitchFamily="34" charset="0"/>
              </a:defRPr>
            </a:lvl3pPr>
            <a:lvl4pPr marL="1600200" indent="-228600">
              <a:defRPr sz="1600" b="1">
                <a:solidFill>
                  <a:srgbClr val="000099"/>
                </a:solidFill>
                <a:latin typeface="Verdana" pitchFamily="34" charset="0"/>
              </a:defRPr>
            </a:lvl4pPr>
            <a:lvl5pPr marL="2057400" indent="-228600">
              <a:defRPr sz="1600" b="1">
                <a:solidFill>
                  <a:srgbClr val="000099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600" b="1">
                <a:solidFill>
                  <a:srgbClr val="000099"/>
                </a:solidFill>
                <a:latin typeface="Verdana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r>
              <a:rPr lang="pt-BR" sz="2000" dirty="0">
                <a:solidFill>
                  <a:schemeClr val="tx1"/>
                </a:solidFill>
                <a:latin typeface="+mn-lt"/>
              </a:rPr>
              <a:t>formal</a:t>
            </a:r>
            <a:endParaRPr lang="pt-BR" sz="105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Rectangle 3">
            <a:extLst>
              <a:ext uri="{FF2B5EF4-FFF2-40B4-BE49-F238E27FC236}">
                <a16:creationId xmlns:a16="http://schemas.microsoft.com/office/drawing/2014/main" id="{0C0360AE-E72B-4D55-9D6A-72A0B2FB3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5371" y="3419645"/>
            <a:ext cx="3048000" cy="2057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400" dirty="0"/>
              <a:t>Esclarecimentos</a:t>
            </a:r>
          </a:p>
        </p:txBody>
      </p:sp>
      <p:sp>
        <p:nvSpPr>
          <p:cNvPr id="33" name="Rectangle 3">
            <a:extLst>
              <a:ext uri="{FF2B5EF4-FFF2-40B4-BE49-F238E27FC236}">
                <a16:creationId xmlns:a16="http://schemas.microsoft.com/office/drawing/2014/main" id="{FE0893DF-A5AE-45AD-9212-F40D1493A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1439" y="1348751"/>
            <a:ext cx="3048000" cy="2057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400" dirty="0"/>
              <a:t>Caráter de divulgação</a:t>
            </a:r>
          </a:p>
          <a:p>
            <a:endParaRPr lang="pt-BR" sz="2400" dirty="0"/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9C7532A6-F64D-4CC9-B11A-60EA5A92F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050" y="1348751"/>
            <a:ext cx="3048000" cy="2057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pt-BR" sz="2400" dirty="0"/>
              <a:t>Caráter oficial</a:t>
            </a:r>
          </a:p>
          <a:p>
            <a:pPr algn="ctr"/>
            <a:endParaRPr lang="pt-BR" sz="24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0686694-E6A8-40AD-98D9-D2E8FE109E52}"/>
              </a:ext>
            </a:extLst>
          </p:cNvPr>
          <p:cNvSpPr txBox="1"/>
          <p:nvPr/>
        </p:nvSpPr>
        <p:spPr>
          <a:xfrm>
            <a:off x="6588224" y="260648"/>
            <a:ext cx="20333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>
                <a:solidFill>
                  <a:srgbClr val="FF0000"/>
                </a:solidFill>
              </a:rPr>
              <a:t>Figura 4</a:t>
            </a:r>
          </a:p>
        </p:txBody>
      </p:sp>
    </p:spTree>
    <p:extLst>
      <p:ext uri="{BB962C8B-B14F-4D97-AF65-F5344CB8AC3E}">
        <p14:creationId xmlns:p14="http://schemas.microsoft.com/office/powerpoint/2010/main" val="3691855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Grupo 3">
            <a:extLst>
              <a:ext uri="{FF2B5EF4-FFF2-40B4-BE49-F238E27FC236}">
                <a16:creationId xmlns:a16="http://schemas.microsoft.com/office/drawing/2014/main" id="{1C0FD0EE-3E2F-448B-9BBD-38D85C44E708}"/>
              </a:ext>
            </a:extLst>
          </p:cNvPr>
          <p:cNvGrpSpPr>
            <a:grpSpLocks/>
          </p:cNvGrpSpPr>
          <p:nvPr/>
        </p:nvGrpSpPr>
        <p:grpSpPr bwMode="auto">
          <a:xfrm>
            <a:off x="49302" y="2184200"/>
            <a:ext cx="2043113" cy="1262064"/>
            <a:chOff x="152400" y="765175"/>
            <a:chExt cx="2043336" cy="1262273"/>
          </a:xfrm>
          <a:noFill/>
        </p:grpSpPr>
        <p:sp>
          <p:nvSpPr>
            <p:cNvPr id="51202" name="Retângulo 1">
              <a:extLst>
                <a:ext uri="{FF2B5EF4-FFF2-40B4-BE49-F238E27FC236}">
                  <a16:creationId xmlns:a16="http://schemas.microsoft.com/office/drawing/2014/main" id="{822B84A1-B173-4DE8-B665-94C9A0AC6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00" y="884258"/>
              <a:ext cx="2043336" cy="1143190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228600">
                <a:defRPr/>
              </a:pPr>
              <a:endParaRPr lang="pt-BR" sz="2400">
                <a:latin typeface="+mj-lt"/>
              </a:endParaRPr>
            </a:p>
          </p:txBody>
        </p:sp>
        <p:sp>
          <p:nvSpPr>
            <p:cNvPr id="51203" name="Retângulo 2">
              <a:extLst>
                <a:ext uri="{FF2B5EF4-FFF2-40B4-BE49-F238E27FC236}">
                  <a16:creationId xmlns:a16="http://schemas.microsoft.com/office/drawing/2014/main" id="{1444B6FC-2F3E-4323-A3C2-F63506FDE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65" y="1174818"/>
              <a:ext cx="2025871" cy="83113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pt-BR" sz="1600" dirty="0">
                  <a:latin typeface="+mj-lt"/>
                </a:rPr>
                <a:t>Coleta de</a:t>
              </a:r>
            </a:p>
            <a:p>
              <a:pPr algn="ctr">
                <a:defRPr/>
              </a:pPr>
              <a:r>
                <a:rPr lang="pt-BR" sz="1600" dirty="0">
                  <a:latin typeface="+mj-lt"/>
                </a:rPr>
                <a:t>Registros de Implantação PMO</a:t>
              </a:r>
            </a:p>
          </p:txBody>
        </p:sp>
        <p:sp>
          <p:nvSpPr>
            <p:cNvPr id="51204" name="Retângulo 3">
              <a:extLst>
                <a:ext uri="{FF2B5EF4-FFF2-40B4-BE49-F238E27FC236}">
                  <a16:creationId xmlns:a16="http://schemas.microsoft.com/office/drawing/2014/main" id="{88142C1E-A54E-498D-9575-478A56992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086" y="765175"/>
              <a:ext cx="931965" cy="5223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sz="1400" dirty="0">
                  <a:latin typeface="+mj-lt"/>
                </a:rPr>
                <a:t>Passo </a:t>
              </a:r>
              <a:r>
                <a:rPr lang="pt-BR" sz="2800" b="1" dirty="0">
                  <a:latin typeface="+mj-lt"/>
                </a:rPr>
                <a:t>1</a:t>
              </a:r>
            </a:p>
          </p:txBody>
        </p:sp>
        <p:cxnSp>
          <p:nvCxnSpPr>
            <p:cNvPr id="7196" name="Conector reto 5">
              <a:extLst>
                <a:ext uri="{FF2B5EF4-FFF2-40B4-BE49-F238E27FC236}">
                  <a16:creationId xmlns:a16="http://schemas.microsoft.com/office/drawing/2014/main" id="{6BD8A06A-4843-4E2F-B552-263E6577308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2400" y="1189038"/>
              <a:ext cx="2043336" cy="0"/>
            </a:xfrm>
            <a:prstGeom prst="line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47" name="Grupo 46">
            <a:extLst>
              <a:ext uri="{FF2B5EF4-FFF2-40B4-BE49-F238E27FC236}">
                <a16:creationId xmlns:a16="http://schemas.microsoft.com/office/drawing/2014/main" id="{C78EFE98-EE1B-4332-B1B4-4FB10D6F215D}"/>
              </a:ext>
            </a:extLst>
          </p:cNvPr>
          <p:cNvGrpSpPr>
            <a:grpSpLocks/>
          </p:cNvGrpSpPr>
          <p:nvPr/>
        </p:nvGrpSpPr>
        <p:grpSpPr bwMode="auto">
          <a:xfrm>
            <a:off x="6804248" y="2163208"/>
            <a:ext cx="2044700" cy="1260475"/>
            <a:chOff x="152400" y="765175"/>
            <a:chExt cx="2043336" cy="1261415"/>
          </a:xfrm>
          <a:solidFill>
            <a:schemeClr val="bg1">
              <a:lumMod val="50000"/>
            </a:schemeClr>
          </a:solidFill>
        </p:grpSpPr>
        <p:sp>
          <p:nvSpPr>
            <p:cNvPr id="48" name="Retângulo 1">
              <a:extLst>
                <a:ext uri="{FF2B5EF4-FFF2-40B4-BE49-F238E27FC236}">
                  <a16:creationId xmlns:a16="http://schemas.microsoft.com/office/drawing/2014/main" id="{671F9DD3-26EA-453E-8109-80F85C6C6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00" y="884326"/>
              <a:ext cx="2043336" cy="1142264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228600">
                <a:defRPr/>
              </a:pPr>
              <a:endParaRPr lang="pt-BR" sz="24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9" name="Retângulo 2">
              <a:extLst>
                <a:ext uri="{FF2B5EF4-FFF2-40B4-BE49-F238E27FC236}">
                  <a16:creationId xmlns:a16="http://schemas.microsoft.com/office/drawing/2014/main" id="{2BBB1793-0447-4906-9653-7BAAFDE68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851" y="1175055"/>
              <a:ext cx="2025885" cy="8316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pt-BR" sz="1600" dirty="0">
                  <a:solidFill>
                    <a:schemeClr val="bg1"/>
                  </a:solidFill>
                  <a:latin typeface="+mj-lt"/>
                </a:rPr>
                <a:t>Elaboração</a:t>
              </a:r>
            </a:p>
            <a:p>
              <a:pPr algn="ctr">
                <a:defRPr/>
              </a:pPr>
              <a:r>
                <a:rPr lang="pt-BR" sz="1600" dirty="0">
                  <a:solidFill>
                    <a:schemeClr val="bg1"/>
                  </a:solidFill>
                  <a:latin typeface="+mj-lt"/>
                </a:rPr>
                <a:t>das</a:t>
              </a:r>
            </a:p>
            <a:p>
              <a:pPr algn="ctr">
                <a:defRPr/>
              </a:pPr>
              <a:r>
                <a:rPr lang="pt-BR" sz="1600" dirty="0">
                  <a:solidFill>
                    <a:schemeClr val="bg1"/>
                  </a:solidFill>
                  <a:latin typeface="+mj-lt"/>
                </a:rPr>
                <a:t>Considerações Finais</a:t>
              </a:r>
            </a:p>
          </p:txBody>
        </p:sp>
        <p:sp>
          <p:nvSpPr>
            <p:cNvPr id="50" name="Retângulo 3">
              <a:extLst>
                <a:ext uri="{FF2B5EF4-FFF2-40B4-BE49-F238E27FC236}">
                  <a16:creationId xmlns:a16="http://schemas.microsoft.com/office/drawing/2014/main" id="{95C4876F-D7CB-4EF2-AE58-77FAFD8980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654" y="765175"/>
              <a:ext cx="932827" cy="52267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sz="1400" dirty="0">
                  <a:solidFill>
                    <a:schemeClr val="bg1"/>
                  </a:solidFill>
                  <a:latin typeface="+mj-lt"/>
                </a:rPr>
                <a:t>Passo </a:t>
              </a:r>
              <a:r>
                <a:rPr lang="pt-BR" sz="2800" b="1" dirty="0">
                  <a:solidFill>
                    <a:schemeClr val="bg1"/>
                  </a:solidFill>
                  <a:latin typeface="+mj-lt"/>
                </a:rPr>
                <a:t>4</a:t>
              </a:r>
            </a:p>
          </p:txBody>
        </p:sp>
        <p:cxnSp>
          <p:nvCxnSpPr>
            <p:cNvPr id="7192" name="Conector reto 5">
              <a:extLst>
                <a:ext uri="{FF2B5EF4-FFF2-40B4-BE49-F238E27FC236}">
                  <a16:creationId xmlns:a16="http://schemas.microsoft.com/office/drawing/2014/main" id="{6A694818-395B-40AF-BBFE-5C5CB75FD6A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2400" y="1189038"/>
              <a:ext cx="2043336" cy="0"/>
            </a:xfrm>
            <a:prstGeom prst="line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7183" name="Grupo 40">
            <a:extLst>
              <a:ext uri="{FF2B5EF4-FFF2-40B4-BE49-F238E27FC236}">
                <a16:creationId xmlns:a16="http://schemas.microsoft.com/office/drawing/2014/main" id="{96623FC4-0A8E-4584-89B4-BA7574FF4644}"/>
              </a:ext>
            </a:extLst>
          </p:cNvPr>
          <p:cNvGrpSpPr>
            <a:grpSpLocks/>
          </p:cNvGrpSpPr>
          <p:nvPr/>
        </p:nvGrpSpPr>
        <p:grpSpPr bwMode="auto">
          <a:xfrm>
            <a:off x="2300741" y="2184200"/>
            <a:ext cx="2043148" cy="1262063"/>
            <a:chOff x="152400" y="765032"/>
            <a:chExt cx="2043336" cy="1261635"/>
          </a:xfrm>
          <a:solidFill>
            <a:schemeClr val="bg1">
              <a:lumMod val="95000"/>
            </a:schemeClr>
          </a:solidFill>
        </p:grpSpPr>
        <p:sp>
          <p:nvSpPr>
            <p:cNvPr id="42" name="Retângulo 1">
              <a:extLst>
                <a:ext uri="{FF2B5EF4-FFF2-40B4-BE49-F238E27FC236}">
                  <a16:creationId xmlns:a16="http://schemas.microsoft.com/office/drawing/2014/main" id="{FA62BDFD-CD2C-435B-9CD4-EB99A31E76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35" y="884054"/>
              <a:ext cx="2043301" cy="1142613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228600">
                <a:defRPr/>
              </a:pPr>
              <a:endParaRPr lang="pt-BR" sz="2400">
                <a:latin typeface="+mj-lt"/>
              </a:endParaRPr>
            </a:p>
          </p:txBody>
        </p:sp>
        <p:sp>
          <p:nvSpPr>
            <p:cNvPr id="43" name="Retângulo 2">
              <a:extLst>
                <a:ext uri="{FF2B5EF4-FFF2-40B4-BE49-F238E27FC236}">
                  <a16:creationId xmlns:a16="http://schemas.microsoft.com/office/drawing/2014/main" id="{500976DA-2096-46FE-AF1C-C629757454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900" y="1174468"/>
              <a:ext cx="2025836" cy="83071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pt-BR" sz="1600" dirty="0">
                  <a:latin typeface="+mj-lt"/>
                </a:rPr>
                <a:t>Pesquisa e Elaboração do</a:t>
              </a:r>
            </a:p>
            <a:p>
              <a:pPr algn="ctr">
                <a:defRPr/>
              </a:pPr>
              <a:r>
                <a:rPr lang="pt-BR" sz="1600" dirty="0">
                  <a:latin typeface="+mj-lt"/>
                </a:rPr>
                <a:t>Referencial Teórico</a:t>
              </a:r>
            </a:p>
          </p:txBody>
        </p:sp>
        <p:sp>
          <p:nvSpPr>
            <p:cNvPr id="44" name="Retângulo 3">
              <a:extLst>
                <a:ext uri="{FF2B5EF4-FFF2-40B4-BE49-F238E27FC236}">
                  <a16:creationId xmlns:a16="http://schemas.microsoft.com/office/drawing/2014/main" id="{374B5DA8-C0BD-4373-B9B1-D8A3C42CA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111" y="765032"/>
              <a:ext cx="931949" cy="52211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sz="1400" dirty="0">
                  <a:latin typeface="+mj-lt"/>
                </a:rPr>
                <a:t>Passo </a:t>
              </a:r>
              <a:r>
                <a:rPr lang="pt-BR" sz="2800" b="1" dirty="0">
                  <a:latin typeface="+mj-lt"/>
                </a:rPr>
                <a:t>2</a:t>
              </a:r>
            </a:p>
          </p:txBody>
        </p:sp>
        <p:cxnSp>
          <p:nvCxnSpPr>
            <p:cNvPr id="7188" name="Conector reto 5">
              <a:extLst>
                <a:ext uri="{FF2B5EF4-FFF2-40B4-BE49-F238E27FC236}">
                  <a16:creationId xmlns:a16="http://schemas.microsoft.com/office/drawing/2014/main" id="{BF400479-571D-4B3E-B8EB-0900E13D17C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2400" y="1189038"/>
              <a:ext cx="2043336" cy="0"/>
            </a:xfrm>
            <a:prstGeom prst="line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7177" name="Grupo 32">
            <a:extLst>
              <a:ext uri="{FF2B5EF4-FFF2-40B4-BE49-F238E27FC236}">
                <a16:creationId xmlns:a16="http://schemas.microsoft.com/office/drawing/2014/main" id="{A243AF04-8FE1-4853-BFA2-D1A6E0E99235}"/>
              </a:ext>
            </a:extLst>
          </p:cNvPr>
          <p:cNvGrpSpPr>
            <a:grpSpLocks/>
          </p:cNvGrpSpPr>
          <p:nvPr/>
        </p:nvGrpSpPr>
        <p:grpSpPr bwMode="auto">
          <a:xfrm>
            <a:off x="4574168" y="2184200"/>
            <a:ext cx="2043797" cy="1262062"/>
            <a:chOff x="152400" y="765509"/>
            <a:chExt cx="2043336" cy="1261183"/>
          </a:xfrm>
          <a:solidFill>
            <a:schemeClr val="bg1">
              <a:lumMod val="75000"/>
            </a:schemeClr>
          </a:solidFill>
        </p:grpSpPr>
        <p:sp>
          <p:nvSpPr>
            <p:cNvPr id="34" name="Retângulo 1">
              <a:extLst>
                <a:ext uri="{FF2B5EF4-FFF2-40B4-BE49-F238E27FC236}">
                  <a16:creationId xmlns:a16="http://schemas.microsoft.com/office/drawing/2014/main" id="{CCE0FF27-7F87-4E4A-8694-40465E118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084" y="884488"/>
              <a:ext cx="2042652" cy="1142204"/>
            </a:xfrm>
            <a:prstGeom prst="rect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228600">
                <a:defRPr/>
              </a:pPr>
              <a:endParaRPr lang="pt-BR" sz="2400">
                <a:latin typeface="+mj-lt"/>
              </a:endParaRPr>
            </a:p>
          </p:txBody>
        </p:sp>
        <p:sp>
          <p:nvSpPr>
            <p:cNvPr id="35" name="Retângulo 2">
              <a:extLst>
                <a:ext uri="{FF2B5EF4-FFF2-40B4-BE49-F238E27FC236}">
                  <a16:creationId xmlns:a16="http://schemas.microsoft.com/office/drawing/2014/main" id="{B38AA459-7DF6-44B4-BA44-9A1C4D7F1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543" y="1174799"/>
              <a:ext cx="2025193" cy="8304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pt-BR" sz="1600" dirty="0">
                  <a:latin typeface="+mj-lt"/>
                </a:rPr>
                <a:t>Análise</a:t>
              </a:r>
            </a:p>
            <a:p>
              <a:pPr algn="ctr">
                <a:defRPr/>
              </a:pPr>
              <a:r>
                <a:rPr lang="pt-BR" sz="1600" dirty="0">
                  <a:latin typeface="+mj-lt"/>
                </a:rPr>
                <a:t>(aplicação da teoria à prática)</a:t>
              </a:r>
            </a:p>
          </p:txBody>
        </p:sp>
        <p:sp>
          <p:nvSpPr>
            <p:cNvPr id="36" name="Retângulo 3">
              <a:extLst>
                <a:ext uri="{FF2B5EF4-FFF2-40B4-BE49-F238E27FC236}">
                  <a16:creationId xmlns:a16="http://schemas.microsoft.com/office/drawing/2014/main" id="{C688D648-E669-4C61-8071-92698C4F5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584" y="765509"/>
              <a:ext cx="931653" cy="52192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sz="1400" dirty="0">
                  <a:latin typeface="+mj-lt"/>
                </a:rPr>
                <a:t>Passo </a:t>
              </a:r>
              <a:r>
                <a:rPr lang="pt-BR" sz="2800" b="1" dirty="0">
                  <a:latin typeface="+mj-lt"/>
                </a:rPr>
                <a:t>3</a:t>
              </a:r>
            </a:p>
          </p:txBody>
        </p:sp>
        <p:cxnSp>
          <p:nvCxnSpPr>
            <p:cNvPr id="7182" name="Conector reto 5">
              <a:extLst>
                <a:ext uri="{FF2B5EF4-FFF2-40B4-BE49-F238E27FC236}">
                  <a16:creationId xmlns:a16="http://schemas.microsoft.com/office/drawing/2014/main" id="{ABF272A2-9C59-4B03-B88F-41BCB78DA00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52400" y="1189038"/>
              <a:ext cx="2043336" cy="0"/>
            </a:xfrm>
            <a:prstGeom prst="line">
              <a:avLst/>
            </a:prstGeom>
            <a:grpFill/>
            <a:ln w="12700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75083812-F29A-4B7C-9F71-5696E93C1C9F}"/>
              </a:ext>
            </a:extLst>
          </p:cNvPr>
          <p:cNvSpPr txBox="1"/>
          <p:nvPr/>
        </p:nvSpPr>
        <p:spPr>
          <a:xfrm>
            <a:off x="6588224" y="260648"/>
            <a:ext cx="20333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>
                <a:solidFill>
                  <a:srgbClr val="FF0000"/>
                </a:solidFill>
              </a:rPr>
              <a:t>Figura 5</a:t>
            </a:r>
          </a:p>
        </p:txBody>
      </p:sp>
      <p:sp>
        <p:nvSpPr>
          <p:cNvPr id="2" name="Seta: para a Direita 1">
            <a:extLst>
              <a:ext uri="{FF2B5EF4-FFF2-40B4-BE49-F238E27FC236}">
                <a16:creationId xmlns:a16="http://schemas.microsoft.com/office/drawing/2014/main" id="{CCC2103D-FEAA-4F23-A5D7-2240574ED2CE}"/>
              </a:ext>
            </a:extLst>
          </p:cNvPr>
          <p:cNvSpPr/>
          <p:nvPr/>
        </p:nvSpPr>
        <p:spPr>
          <a:xfrm>
            <a:off x="2069813" y="2843419"/>
            <a:ext cx="266519" cy="28972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Seta: para a Direita 31">
            <a:extLst>
              <a:ext uri="{FF2B5EF4-FFF2-40B4-BE49-F238E27FC236}">
                <a16:creationId xmlns:a16="http://schemas.microsoft.com/office/drawing/2014/main" id="{A42D65FB-DFB6-49D5-9FE0-B45151FD0897}"/>
              </a:ext>
            </a:extLst>
          </p:cNvPr>
          <p:cNvSpPr/>
          <p:nvPr/>
        </p:nvSpPr>
        <p:spPr>
          <a:xfrm>
            <a:off x="4328323" y="2844308"/>
            <a:ext cx="266519" cy="28972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Seta: para a Direita 32">
            <a:extLst>
              <a:ext uri="{FF2B5EF4-FFF2-40B4-BE49-F238E27FC236}">
                <a16:creationId xmlns:a16="http://schemas.microsoft.com/office/drawing/2014/main" id="{85187DF6-8170-41CF-B48F-FADA448D8F3A}"/>
              </a:ext>
            </a:extLst>
          </p:cNvPr>
          <p:cNvSpPr/>
          <p:nvPr/>
        </p:nvSpPr>
        <p:spPr>
          <a:xfrm>
            <a:off x="6598864" y="2860358"/>
            <a:ext cx="266519" cy="28972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9A8F3AE2-525A-4CE5-BC3D-BA718F8014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769451"/>
              </p:ext>
            </p:extLst>
          </p:nvPr>
        </p:nvGraphicFramePr>
        <p:xfrm>
          <a:off x="791353" y="1830265"/>
          <a:ext cx="7974012" cy="3404151"/>
        </p:xfrm>
        <a:graphic>
          <a:graphicData uri="http://schemas.openxmlformats.org/drawingml/2006/table">
            <a:tbl>
              <a:tblPr/>
              <a:tblGrid>
                <a:gridCol w="431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1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1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599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pt-BR" sz="2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Item</a:t>
                      </a:r>
                    </a:p>
                  </a:txBody>
                  <a:tcPr marL="6287" marR="6287" marT="62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>
                        <a:lnSpc>
                          <a:spcPct val="100000"/>
                        </a:lnSpc>
                      </a:pPr>
                      <a:r>
                        <a:rPr lang="pt-B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Organizações</a:t>
                      </a:r>
                    </a:p>
                    <a:p>
                      <a:pPr algn="ctr" rtl="0" fontAlgn="b">
                        <a:lnSpc>
                          <a:spcPct val="100000"/>
                        </a:lnSpc>
                      </a:pPr>
                      <a:endParaRPr lang="pt-BR" sz="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143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Problemas de Comunicação</a:t>
                      </a:r>
                      <a:endParaRPr lang="pt-BR" sz="1800" b="1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68,1%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22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Escopo não definido adequadamente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59,6%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22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Não cumprimento dos prazos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54,9%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22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Mudanças de escopo constantes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52,5%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22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Recursos humanos insuficientes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47,5%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22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Riscos não avaliados corretamente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44,5%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922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Estimativas incorretas ou sem fundamento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41,5%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922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Não cumprimento do orçamento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39,6%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9816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Concorrência entre o dia a dia e o projeto na utilização de recursos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39,0%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21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Mudanças de prioridades constantes ou falta de prioridade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36,8%</a:t>
                      </a:r>
                    </a:p>
                  </a:txBody>
                  <a:tcPr marL="6287" marR="6287" marT="62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5CEED8B3-CA26-45B6-AA08-E5EE83235703}"/>
              </a:ext>
            </a:extLst>
          </p:cNvPr>
          <p:cNvSpPr txBox="1"/>
          <p:nvPr/>
        </p:nvSpPr>
        <p:spPr>
          <a:xfrm>
            <a:off x="6588224" y="260648"/>
            <a:ext cx="23659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>
                <a:solidFill>
                  <a:srgbClr val="FF0000"/>
                </a:solidFill>
              </a:rPr>
              <a:t>Quadro 1</a:t>
            </a:r>
          </a:p>
        </p:txBody>
      </p:sp>
    </p:spTree>
    <p:extLst>
      <p:ext uri="{BB962C8B-B14F-4D97-AF65-F5344CB8AC3E}">
        <p14:creationId xmlns:p14="http://schemas.microsoft.com/office/powerpoint/2010/main" val="1608489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666D3370-EF2A-4A9A-9AFD-0253CF17FF9F}"/>
              </a:ext>
            </a:extLst>
          </p:cNvPr>
          <p:cNvSpPr/>
          <p:nvPr/>
        </p:nvSpPr>
        <p:spPr>
          <a:xfrm>
            <a:off x="1907704" y="1844824"/>
            <a:ext cx="5184576" cy="64928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14690" name="Retângulo 2">
            <a:extLst>
              <a:ext uri="{FF2B5EF4-FFF2-40B4-BE49-F238E27FC236}">
                <a16:creationId xmlns:a16="http://schemas.microsoft.com/office/drawing/2014/main" id="{23CE8309-6823-4C77-91BF-AF33BF2A8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720" y="1844824"/>
            <a:ext cx="504056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Recebimento da Informação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3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10238FD8-C9B8-4139-8EA1-F50F63845A3B}"/>
              </a:ext>
            </a:extLst>
          </p:cNvPr>
          <p:cNvGrpSpPr>
            <a:grpSpLocks/>
          </p:cNvGrpSpPr>
          <p:nvPr/>
        </p:nvGrpSpPr>
        <p:grpSpPr bwMode="auto">
          <a:xfrm>
            <a:off x="2232087" y="2527449"/>
            <a:ext cx="4686300" cy="2554287"/>
            <a:chOff x="4473712" y="2642785"/>
            <a:chExt cx="4685987" cy="2554545"/>
          </a:xfrm>
        </p:grpSpPr>
        <p:sp>
          <p:nvSpPr>
            <p:cNvPr id="114695" name="CaixaDeTexto 2">
              <a:extLst>
                <a:ext uri="{FF2B5EF4-FFF2-40B4-BE49-F238E27FC236}">
                  <a16:creationId xmlns:a16="http://schemas.microsoft.com/office/drawing/2014/main" id="{E78F3952-D0D6-4977-ABED-0792303D3C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73712" y="2642785"/>
              <a:ext cx="1346844" cy="2554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/>
              <a:r>
                <a:rPr lang="pt-BR" altLang="pt-BR" sz="3200" dirty="0">
                  <a:cs typeface="Arial" panose="020B0604020202020204" pitchFamily="34" charset="0"/>
                </a:rPr>
                <a:t> 1,0%</a:t>
              </a:r>
            </a:p>
            <a:p>
              <a:pPr algn="r"/>
              <a:r>
                <a:rPr lang="pt-BR" altLang="pt-BR" sz="3200" dirty="0">
                  <a:cs typeface="Arial" panose="020B0604020202020204" pitchFamily="34" charset="0"/>
                </a:rPr>
                <a:t> 1,5%</a:t>
              </a:r>
            </a:p>
            <a:p>
              <a:pPr algn="r"/>
              <a:r>
                <a:rPr lang="pt-BR" altLang="pt-BR" sz="3200" dirty="0">
                  <a:cs typeface="Arial" panose="020B0604020202020204" pitchFamily="34" charset="0"/>
                </a:rPr>
                <a:t>3,5%</a:t>
              </a:r>
            </a:p>
            <a:p>
              <a:pPr algn="r"/>
              <a:r>
                <a:rPr lang="pt-BR" altLang="pt-BR" sz="3200" dirty="0">
                  <a:cs typeface="Arial" panose="020B0604020202020204" pitchFamily="34" charset="0"/>
                </a:rPr>
                <a:t>11,0%</a:t>
              </a:r>
            </a:p>
            <a:p>
              <a:pPr algn="r"/>
              <a:r>
                <a:rPr lang="pt-BR" altLang="pt-BR" sz="3200" dirty="0">
                  <a:cs typeface="Arial" panose="020B0604020202020204" pitchFamily="34" charset="0"/>
                </a:rPr>
                <a:t>83,0%</a:t>
              </a:r>
            </a:p>
          </p:txBody>
        </p:sp>
        <p:sp>
          <p:nvSpPr>
            <p:cNvPr id="114696" name="CaixaDeTexto 3">
              <a:extLst>
                <a:ext uri="{FF2B5EF4-FFF2-40B4-BE49-F238E27FC236}">
                  <a16:creationId xmlns:a16="http://schemas.microsoft.com/office/drawing/2014/main" id="{CF01EF04-962B-4E8B-9519-9C8C0D686F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69539" y="2642785"/>
              <a:ext cx="2690160" cy="25545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pt-BR" altLang="pt-BR" sz="3200">
                  <a:cs typeface="Arial" panose="020B0604020202020204" pitchFamily="34" charset="0"/>
                </a:rPr>
                <a:t>pela boca</a:t>
              </a:r>
            </a:p>
            <a:p>
              <a:r>
                <a:rPr lang="pt-BR" altLang="pt-BR" sz="3200">
                  <a:cs typeface="Arial" panose="020B0604020202020204" pitchFamily="34" charset="0"/>
                </a:rPr>
                <a:t>pelas mãos</a:t>
              </a:r>
            </a:p>
            <a:p>
              <a:r>
                <a:rPr lang="pt-BR" altLang="pt-BR" sz="3200">
                  <a:cs typeface="Arial" panose="020B0604020202020204" pitchFamily="34" charset="0"/>
                </a:rPr>
                <a:t>pelo nariz</a:t>
              </a:r>
            </a:p>
            <a:p>
              <a:r>
                <a:rPr lang="pt-BR" altLang="pt-BR" sz="3200">
                  <a:cs typeface="Arial" panose="020B0604020202020204" pitchFamily="34" charset="0"/>
                </a:rPr>
                <a:t>pelos ouvidos</a:t>
              </a:r>
            </a:p>
            <a:p>
              <a:r>
                <a:rPr lang="pt-BR" altLang="pt-BR" sz="3200">
                  <a:cs typeface="Arial" panose="020B0604020202020204" pitchFamily="34" charset="0"/>
                </a:rPr>
                <a:t>pelos olhos</a:t>
              </a:r>
            </a:p>
          </p:txBody>
        </p:sp>
        <p:sp>
          <p:nvSpPr>
            <p:cNvPr id="5" name="Seta: para a Direita 4">
              <a:extLst>
                <a:ext uri="{FF2B5EF4-FFF2-40B4-BE49-F238E27FC236}">
                  <a16:creationId xmlns:a16="http://schemas.microsoft.com/office/drawing/2014/main" id="{7CD87E13-B507-448B-B507-1BB25214098A}"/>
                </a:ext>
              </a:extLst>
            </p:cNvPr>
            <p:cNvSpPr/>
            <p:nvPr/>
          </p:nvSpPr>
          <p:spPr>
            <a:xfrm>
              <a:off x="5911891" y="2787262"/>
              <a:ext cx="433358" cy="35881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6" name="Seta: para a Direita 5">
              <a:extLst>
                <a:ext uri="{FF2B5EF4-FFF2-40B4-BE49-F238E27FC236}">
                  <a16:creationId xmlns:a16="http://schemas.microsoft.com/office/drawing/2014/main" id="{FD1E10E8-796B-459D-B201-210FFBE39711}"/>
                </a:ext>
              </a:extLst>
            </p:cNvPr>
            <p:cNvSpPr/>
            <p:nvPr/>
          </p:nvSpPr>
          <p:spPr>
            <a:xfrm>
              <a:off x="5911891" y="3255622"/>
              <a:ext cx="433358" cy="35881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7" name="Seta: para a Direita 6">
              <a:extLst>
                <a:ext uri="{FF2B5EF4-FFF2-40B4-BE49-F238E27FC236}">
                  <a16:creationId xmlns:a16="http://schemas.microsoft.com/office/drawing/2014/main" id="{A4C97E73-7FF3-4741-8763-9B7ED2410C83}"/>
                </a:ext>
              </a:extLst>
            </p:cNvPr>
            <p:cNvSpPr/>
            <p:nvPr/>
          </p:nvSpPr>
          <p:spPr>
            <a:xfrm>
              <a:off x="5918241" y="3722394"/>
              <a:ext cx="431771" cy="36039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8" name="Seta: para a Direita 7">
              <a:extLst>
                <a:ext uri="{FF2B5EF4-FFF2-40B4-BE49-F238E27FC236}">
                  <a16:creationId xmlns:a16="http://schemas.microsoft.com/office/drawing/2014/main" id="{F7E99936-BD96-425C-8669-7ECAF664E0FA}"/>
                </a:ext>
              </a:extLst>
            </p:cNvPr>
            <p:cNvSpPr/>
            <p:nvPr/>
          </p:nvSpPr>
          <p:spPr>
            <a:xfrm>
              <a:off x="5918241" y="4154238"/>
              <a:ext cx="431771" cy="36039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9" name="Seta: para a Direita 8">
              <a:extLst>
                <a:ext uri="{FF2B5EF4-FFF2-40B4-BE49-F238E27FC236}">
                  <a16:creationId xmlns:a16="http://schemas.microsoft.com/office/drawing/2014/main" id="{BF3C468E-5DB2-4589-9BE4-C6AE5CF8C8E2}"/>
                </a:ext>
              </a:extLst>
            </p:cNvPr>
            <p:cNvSpPr/>
            <p:nvPr/>
          </p:nvSpPr>
          <p:spPr>
            <a:xfrm>
              <a:off x="5902367" y="4659114"/>
              <a:ext cx="431771" cy="36039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94CEE282-830E-46FC-AF31-6AE72D8B9672}"/>
              </a:ext>
            </a:extLst>
          </p:cNvPr>
          <p:cNvSpPr txBox="1"/>
          <p:nvPr/>
        </p:nvSpPr>
        <p:spPr>
          <a:xfrm>
            <a:off x="6588224" y="260648"/>
            <a:ext cx="23659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>
                <a:solidFill>
                  <a:srgbClr val="FF0000"/>
                </a:solidFill>
              </a:rPr>
              <a:t>Quadro 2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94CDD3BF-6344-4044-9FD1-0F157736DFE0}"/>
              </a:ext>
            </a:extLst>
          </p:cNvPr>
          <p:cNvSpPr/>
          <p:nvPr/>
        </p:nvSpPr>
        <p:spPr>
          <a:xfrm>
            <a:off x="1907704" y="1844824"/>
            <a:ext cx="5184576" cy="32369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2638</TotalTime>
  <Words>241</Words>
  <PresentationFormat>Apresentação na tela (4:3)</PresentationFormat>
  <Paragraphs>133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2015-06-16T03:41:37Z</dcterms:created>
  <dcterms:modified xsi:type="dcterms:W3CDTF">2020-05-21T21:43:02Z</dcterms:modified>
</cp:coreProperties>
</file>